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319211-86E0-4462-8F9E-06AEF2CF7C9C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30208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D9DCB07-37C4-473B-BE6F-6CD804964F60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302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20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245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8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lvl="1" indent="-171450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082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8023AF5-ACF3-4061-8D3E-15931502225B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3082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FB5F202-0702-4D7F-BFEC-35A73CC8FB0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40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1027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17AB757-3A9A-4DBC-AB16-4CB09524E682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310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DFB37F-E460-4561-8603-6F7B00679C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427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2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123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922C119-48E5-488B-BD32-B66C94A1FC44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3123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28664BE-0053-4E38-BFC8-77AC5E30ABB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659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3164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D10853F-C6FD-4A45-9B1D-307A9F1B81E4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3164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A8F365D-9D87-41DE-8660-CD3AFCC3384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843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2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123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922C119-48E5-488B-BD32-B66C94A1FC44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3123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28664BE-0053-4E38-BFC8-77AC5E30ABB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815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2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123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922C119-48E5-488B-BD32-B66C94A1FC44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3123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28664BE-0053-4E38-BFC8-77AC5E30ABB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40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3164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D10853F-C6FD-4A45-9B1D-307A9F1B81E4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3164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A8F365D-9D87-41DE-8660-CD3AFCC3384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785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0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TaxSlayer will transfer the taxable amount of the state income tax refund to 1040 Line 10</a:t>
            </a:r>
          </a:p>
          <a:p>
            <a:r>
              <a:rPr lang="en-US" altLang="en-US" dirty="0"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205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08C6B06-43F1-439C-88A9-5F8AA1C8BC94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3205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D6B2BB9-5BA3-4911-9C69-4310A39319C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82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State Income Tax Refund</a:t>
            </a:r>
            <a:br>
              <a:rPr lang="en-US" altLang="en-US" dirty="0"/>
            </a:br>
            <a:r>
              <a:rPr lang="en-US" altLang="en-US" dirty="0"/>
              <a:t>&amp; Alimony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Pub 17, Chapters 12 &amp; 18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(Federal 1040-Lines 10 &amp; 11)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(NJ 1040-Line 24)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8379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NJ Income Tax Refund May Be Taxable</a:t>
            </a:r>
          </a:p>
        </p:txBody>
      </p:sp>
      <p:sp>
        <p:nvSpPr>
          <p:cNvPr id="30720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5334000"/>
          </a:xfrm>
        </p:spPr>
        <p:txBody>
          <a:bodyPr/>
          <a:lstStyle/>
          <a:p>
            <a:pPr marL="346075" indent="-346075"/>
            <a:r>
              <a:rPr lang="en-US" altLang="en-US" sz="3000" dirty="0"/>
              <a:t>NJ income tax refund received in current year relating to taxes paid in an earlier year</a:t>
            </a:r>
          </a:p>
          <a:p>
            <a:pPr marL="346075" indent="-346075"/>
            <a:r>
              <a:rPr lang="en-US" altLang="en-US" sz="3000" dirty="0"/>
              <a:t>Can get info on NJ income tax refund from NJ Division of Taxation website Refund Lookup Tool</a:t>
            </a:r>
          </a:p>
          <a:p>
            <a:pPr marL="746125" lvl="1" indent="-346075"/>
            <a:r>
              <a:rPr lang="en-US" altLang="en-US" dirty="0"/>
              <a:t>Link from TaxPrep4Free.org Preparer page to NJ Form 1099-G Inquiry</a:t>
            </a:r>
          </a:p>
          <a:p>
            <a:pPr marL="746125" lvl="1" indent="-346075"/>
            <a:r>
              <a:rPr lang="en-US" altLang="en-US" dirty="0"/>
              <a:t>Need SS #, Date of Birth, Name, &amp; Zip Code</a:t>
            </a:r>
          </a:p>
          <a:p>
            <a:pPr marL="346075" indent="-346075"/>
            <a:r>
              <a:rPr lang="en-US" altLang="en-US" sz="3000" dirty="0"/>
              <a:t>Amount from previous year tax return must be verified since amount could have changed (error found, return amended, etc.) </a:t>
            </a:r>
          </a:p>
          <a:p>
            <a:pPr marL="346075" indent="-346075"/>
            <a:endParaRPr lang="en-US" altLang="en-US" dirty="0"/>
          </a:p>
          <a:p>
            <a:pPr marL="746125" lvl="1" indent="-346075"/>
            <a:endParaRPr lang="en-US" altLang="en-US" dirty="0"/>
          </a:p>
          <a:p>
            <a:pPr marL="346075" indent="-346075"/>
            <a:endParaRPr lang="en-US" alt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1683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NJ Income Tax Refund May Be Taxable</a:t>
            </a:r>
          </a:p>
        </p:txBody>
      </p:sp>
      <p:sp>
        <p:nvSpPr>
          <p:cNvPr id="15565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876800"/>
          </a:xfrm>
        </p:spPr>
        <p:txBody>
          <a:bodyPr/>
          <a:lstStyle/>
          <a:p>
            <a:pPr marL="347472" indent="-347472">
              <a:buClr>
                <a:schemeClr val="accent5">
                  <a:lumMod val="75000"/>
                </a:schemeClr>
              </a:buClr>
              <a:buSzPct val="120000"/>
              <a:defRPr/>
            </a:pPr>
            <a:r>
              <a:rPr lang="en-US" sz="3000" dirty="0"/>
              <a:t> Determine if there was a tax benefit in earlier year from NJ income tax paid</a:t>
            </a:r>
          </a:p>
          <a:p>
            <a:pPr marL="347472" indent="-347472">
              <a:buClr>
                <a:schemeClr val="accent5">
                  <a:lumMod val="75000"/>
                </a:schemeClr>
              </a:buClr>
              <a:buSzPct val="120000"/>
              <a:defRPr/>
            </a:pPr>
            <a:r>
              <a:rPr lang="en-US" sz="3000" dirty="0"/>
              <a:t> </a:t>
            </a:r>
            <a:r>
              <a:rPr lang="en-US" sz="3000" u="sng" dirty="0"/>
              <a:t>No</a:t>
            </a:r>
            <a:r>
              <a:rPr lang="en-US" sz="3000" dirty="0"/>
              <a:t> tax benefit in earlier year if:</a:t>
            </a:r>
          </a:p>
          <a:p>
            <a:pPr marL="740664" lvl="1" indent="-283464">
              <a:buClr>
                <a:schemeClr val="accent5">
                  <a:lumMod val="75000"/>
                </a:schemeClr>
              </a:buClr>
              <a:buSzPct val="120000"/>
              <a:defRPr/>
            </a:pPr>
            <a:r>
              <a:rPr lang="en-US" sz="2600" dirty="0"/>
              <a:t> Taxpayer did </a:t>
            </a:r>
            <a:r>
              <a:rPr lang="en-US" sz="2600" u="sng" dirty="0"/>
              <a:t>not</a:t>
            </a:r>
            <a:r>
              <a:rPr lang="en-US" sz="2600" dirty="0"/>
              <a:t> itemize (used Standard Deduction)     </a:t>
            </a:r>
            <a:r>
              <a:rPr lang="en-US" sz="2600" b="1" dirty="0"/>
              <a:t>OR</a:t>
            </a:r>
          </a:p>
          <a:p>
            <a:pPr marL="740664" lvl="1" indent="-283464">
              <a:buClr>
                <a:schemeClr val="accent5">
                  <a:lumMod val="75000"/>
                </a:schemeClr>
              </a:buClr>
              <a:buSzPct val="120000"/>
              <a:defRPr/>
            </a:pPr>
            <a:r>
              <a:rPr lang="en-US" sz="2600" dirty="0"/>
              <a:t> Elected to deduct State &amp; Local sales tax (Sch A Line 5b) instead of State &amp; Local Income tax (Line 5a)</a:t>
            </a:r>
          </a:p>
          <a:p>
            <a:pPr marL="340614" indent="-283464">
              <a:buClr>
                <a:schemeClr val="accent5">
                  <a:lumMod val="75000"/>
                </a:schemeClr>
              </a:buClr>
              <a:buSzPct val="115000"/>
              <a:defRPr/>
            </a:pPr>
            <a:r>
              <a:rPr lang="en-US" dirty="0"/>
              <a:t> </a:t>
            </a:r>
            <a:r>
              <a:rPr lang="en-US" sz="3000" dirty="0"/>
              <a:t>If </a:t>
            </a:r>
            <a:r>
              <a:rPr lang="en-US" sz="3000" u="sng" dirty="0"/>
              <a:t>no</a:t>
            </a:r>
            <a:r>
              <a:rPr lang="en-US" sz="3000" dirty="0"/>
              <a:t> tax benefit in earlier year, don’t declare refund in current year</a:t>
            </a:r>
          </a:p>
          <a:p>
            <a:pPr marL="514350" indent="-514350"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endParaRPr lang="en-US" sz="2200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09489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NJ Income Tax Refund May Be Taxable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55668"/>
            <a:ext cx="83058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Possible tax benefit in earlier year if:</a:t>
            </a:r>
          </a:p>
          <a:p>
            <a:pPr lvl="1"/>
            <a:r>
              <a:rPr lang="en-US" dirty="0"/>
              <a:t> Taxpayer itemized (Sch A)  &amp; claimed a deduction for State/Local taxes paid (Line 5a) </a:t>
            </a:r>
          </a:p>
          <a:p>
            <a:r>
              <a:rPr lang="en-US" dirty="0"/>
              <a:t> Refund is taxable only to the extent that:</a:t>
            </a:r>
          </a:p>
          <a:p>
            <a:pPr lvl="1"/>
            <a:r>
              <a:rPr lang="en-US" dirty="0"/>
              <a:t> State income tax deduction exceeds sales tax deduction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 Itemized deductions exceed standard deduction</a:t>
            </a:r>
          </a:p>
          <a:p>
            <a:pPr lvl="1"/>
            <a:r>
              <a:rPr lang="en-US" dirty="0"/>
              <a:t> All nonrefundable credits were used on prior year return</a:t>
            </a:r>
          </a:p>
          <a:p>
            <a:r>
              <a:rPr lang="en-US" dirty="0"/>
              <a:t> Use State Tax Refund worksheet on TaxPrep4Free.org Preparer to determine taxable amount of refund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Reported on 1040 Line 10</a:t>
            </a:r>
          </a:p>
          <a:p>
            <a:r>
              <a:rPr lang="en-US" dirty="0"/>
              <a:t> NJ Income Tax Refund is not taxable in NJ – TaxSlayer handles automatically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29076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679" y="1515427"/>
            <a:ext cx="8063535" cy="488537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28392" y="3587641"/>
            <a:ext cx="394854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Comparison of prior year</a:t>
            </a:r>
          </a:p>
          <a:p>
            <a:r>
              <a:rPr lang="en-US" b="1" dirty="0"/>
              <a:t>Standard vs. Itemized Deductions</a:t>
            </a:r>
            <a:endParaRPr lang="en-US" dirty="0"/>
          </a:p>
        </p:txBody>
      </p:sp>
      <p:sp>
        <p:nvSpPr>
          <p:cNvPr id="29" name="Oval 5"/>
          <p:cNvSpPr>
            <a:spLocks noChangeArrowheads="1"/>
          </p:cNvSpPr>
          <p:nvPr/>
        </p:nvSpPr>
        <p:spPr bwMode="auto">
          <a:xfrm>
            <a:off x="8065594" y="4313024"/>
            <a:ext cx="495475" cy="34360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31" name="TextBox 30"/>
          <p:cNvSpPr txBox="1"/>
          <p:nvPr/>
        </p:nvSpPr>
        <p:spPr>
          <a:xfrm>
            <a:off x="3419538" y="1794834"/>
            <a:ext cx="331372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Prior year income tax refund</a:t>
            </a:r>
          </a:p>
        </p:txBody>
      </p:sp>
      <p:sp>
        <p:nvSpPr>
          <p:cNvPr id="32" name="Oval 5"/>
          <p:cNvSpPr>
            <a:spLocks noChangeArrowheads="1"/>
          </p:cNvSpPr>
          <p:nvPr/>
        </p:nvSpPr>
        <p:spPr bwMode="auto">
          <a:xfrm>
            <a:off x="7200900" y="2127947"/>
            <a:ext cx="445770" cy="2967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33" name="TextBox 32"/>
          <p:cNvSpPr txBox="1"/>
          <p:nvPr/>
        </p:nvSpPr>
        <p:spPr>
          <a:xfrm>
            <a:off x="2757266" y="2473466"/>
            <a:ext cx="39760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Comparison of prior year </a:t>
            </a:r>
          </a:p>
          <a:p>
            <a:r>
              <a:rPr lang="en-US" b="1" dirty="0"/>
              <a:t>State Income Taxes vs. Sales Tax </a:t>
            </a: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8004437" y="3796312"/>
            <a:ext cx="644768" cy="32360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cxnSp>
        <p:nvCxnSpPr>
          <p:cNvPr id="35" name="Straight Arrow Connector 34"/>
          <p:cNvCxnSpPr>
            <a:endCxn id="32" idx="2"/>
          </p:cNvCxnSpPr>
          <p:nvPr/>
        </p:nvCxnSpPr>
        <p:spPr bwMode="auto">
          <a:xfrm>
            <a:off x="6733266" y="1933846"/>
            <a:ext cx="467634" cy="34247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Oval 5"/>
          <p:cNvSpPr>
            <a:spLocks noChangeArrowheads="1"/>
          </p:cNvSpPr>
          <p:nvPr/>
        </p:nvSpPr>
        <p:spPr bwMode="auto">
          <a:xfrm>
            <a:off x="8226641" y="5934234"/>
            <a:ext cx="422564" cy="27345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44" name="Oval 5"/>
          <p:cNvSpPr>
            <a:spLocks noChangeArrowheads="1"/>
          </p:cNvSpPr>
          <p:nvPr/>
        </p:nvSpPr>
        <p:spPr bwMode="auto">
          <a:xfrm>
            <a:off x="7229850" y="2473467"/>
            <a:ext cx="450588" cy="5637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cxnSp>
        <p:nvCxnSpPr>
          <p:cNvPr id="45" name="Straight Arrow Connector 44"/>
          <p:cNvCxnSpPr>
            <a:endCxn id="44" idx="2"/>
          </p:cNvCxnSpPr>
          <p:nvPr/>
        </p:nvCxnSpPr>
        <p:spPr bwMode="auto">
          <a:xfrm>
            <a:off x="6750059" y="2718241"/>
            <a:ext cx="479791" cy="3710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5395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State Tax Refund Worksheet to Determine Taxable Amount of State Income Tax Refund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6676937" y="4117129"/>
            <a:ext cx="1374641" cy="41795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308255" y="5619340"/>
            <a:ext cx="4117346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Taxable amount of prior year refund</a:t>
            </a:r>
          </a:p>
        </p:txBody>
      </p:sp>
      <p:cxnSp>
        <p:nvCxnSpPr>
          <p:cNvPr id="41" name="Straight Arrow Connector 40"/>
          <p:cNvCxnSpPr>
            <a:stCxn id="21" idx="3"/>
          </p:cNvCxnSpPr>
          <p:nvPr/>
        </p:nvCxnSpPr>
        <p:spPr bwMode="auto">
          <a:xfrm>
            <a:off x="7425601" y="5804006"/>
            <a:ext cx="834750" cy="24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6676937" y="3796310"/>
            <a:ext cx="1323491" cy="15849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6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46481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State Tax Refund Worksheet - Tips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533401" y="1562656"/>
            <a:ext cx="83058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 Enter filing status from prior year</a:t>
            </a:r>
          </a:p>
          <a:p>
            <a:r>
              <a:rPr lang="en-US" dirty="0"/>
              <a:t> Enter state/local income taxes (Sch A Line 5a) and sales tax (Sch A Line 5b) from prior year</a:t>
            </a:r>
          </a:p>
          <a:p>
            <a:pPr lvl="1"/>
            <a:r>
              <a:rPr lang="en-US" dirty="0"/>
              <a:t> If sales tax does not show on printed 1040, click on NJ Sales Tax Worksheet to calculate amount that sales tax would have been</a:t>
            </a:r>
          </a:p>
          <a:p>
            <a:pPr lvl="1"/>
            <a:r>
              <a:rPr lang="en-US" dirty="0"/>
              <a:t> Worksheet calculates how much state income tax exceeds sales tax</a:t>
            </a:r>
          </a:p>
          <a:p>
            <a:r>
              <a:rPr lang="en-US" dirty="0"/>
              <a:t> Enter prior year itemized deductions </a:t>
            </a:r>
          </a:p>
          <a:p>
            <a:pPr marL="256032" indent="-256032">
              <a:buNone/>
            </a:pPr>
            <a:r>
              <a:rPr lang="en-US" dirty="0"/>
              <a:t>     Use drop-down menus to choose filing status and number of additional standard deductions based on over 65 and blind – Worksheet calculates prior year standard deduction</a:t>
            </a:r>
          </a:p>
          <a:p>
            <a:pPr marL="557784" indent="-210312"/>
            <a:r>
              <a:rPr lang="en-US" dirty="0"/>
              <a:t> Worksheet calculates how much itemized deductions exceed standard deduction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54010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State Tax Refund Worksheet - Tips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533401" y="1562656"/>
            <a:ext cx="83058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Enter taxable income from prior year (1040 Line 43)</a:t>
            </a:r>
          </a:p>
          <a:p>
            <a:pPr lvl="1"/>
            <a:r>
              <a:rPr lang="en-US" dirty="0"/>
              <a:t> If Line 43 is zero, enter Lines 41 and 42 from prior year to determine if there was a possible negative taxable income last year (Line 43 will never show a negative number).  This would occur when deductions + exemptions exceed adjusted gross income </a:t>
            </a:r>
          </a:p>
          <a:p>
            <a:r>
              <a:rPr lang="en-US" dirty="0"/>
              <a:t> Worksheet will determine how much of refund received in current year is taxable income</a:t>
            </a:r>
          </a:p>
          <a:p>
            <a:r>
              <a:rPr lang="en-US" dirty="0"/>
              <a:t> Enter the taxable amount on TaxSlayer State Refund screen.  Use line that says, “Bypass State Refund Worksheet” </a:t>
            </a:r>
          </a:p>
          <a:p>
            <a:r>
              <a:rPr lang="en-US" dirty="0"/>
              <a:t> TaxSlayer will transfer to 1040 Line 10</a:t>
            </a:r>
          </a:p>
        </p:txBody>
      </p:sp>
      <p:sp>
        <p:nvSpPr>
          <p:cNvPr id="8" name="TextBox 7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9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48982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392" name="Picture 3153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1" y="1787236"/>
            <a:ext cx="7384472" cy="4336473"/>
          </a:xfrm>
          <a:prstGeom prst="rect">
            <a:avLst/>
          </a:prstGeom>
        </p:spPr>
      </p:pic>
      <p:sp>
        <p:nvSpPr>
          <p:cNvPr id="315395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229600" cy="101066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– Taxable Amount of State Income Tax Refund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Income \ Enter Myself \ </a:t>
            </a:r>
            <a:r>
              <a:rPr lang="en-US" sz="2400" dirty="0">
                <a:solidFill>
                  <a:srgbClr val="0070C0"/>
                </a:solidFill>
              </a:rPr>
              <a:t>State and Local Refunds (1099-G Box 2)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8" name="Picture 27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27609"/>
            <a:ext cx="612648" cy="16337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221150" y="4147347"/>
            <a:ext cx="563910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Taxable amount from State Tax Refund worksheet</a:t>
            </a:r>
            <a:endParaRPr lang="en-US" dirty="0"/>
          </a:p>
        </p:txBody>
      </p:sp>
      <p:sp>
        <p:nvSpPr>
          <p:cNvPr id="29" name="Oval 5"/>
          <p:cNvSpPr>
            <a:spLocks noChangeArrowheads="1"/>
          </p:cNvSpPr>
          <p:nvPr/>
        </p:nvSpPr>
        <p:spPr bwMode="auto">
          <a:xfrm>
            <a:off x="656576" y="4179000"/>
            <a:ext cx="470264" cy="27432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315393" name="TextBox 315392"/>
          <p:cNvSpPr txBox="1"/>
          <p:nvPr/>
        </p:nvSpPr>
        <p:spPr>
          <a:xfrm>
            <a:off x="3424460" y="5555673"/>
            <a:ext cx="324960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Rest of worksheet left blank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flipH="1">
            <a:off x="1173815" y="4316160"/>
            <a:ext cx="1047335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4" name="Picture 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145454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03025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504405"/>
            <a:ext cx="8077200" cy="4619304"/>
          </a:xfrm>
          <a:prstGeom prst="rect">
            <a:avLst/>
          </a:prstGeom>
        </p:spPr>
      </p:pic>
      <p:sp>
        <p:nvSpPr>
          <p:cNvPr id="319491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r>
              <a:rPr lang="en-US" altLang="en-US" sz="3600" dirty="0"/>
              <a:t>TS 1040 Line 10 – State Tax Refund</a:t>
            </a:r>
            <a:endParaRPr lang="en-US" altLang="en-US" sz="2800" dirty="0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7820297" y="5810795"/>
            <a:ext cx="6858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97430" y="5420865"/>
            <a:ext cx="4120788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TaxSlayer transfers taxable amount of prior year NJ refund from State Refund Worksheet screen</a:t>
            </a:r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6413862" y="5969725"/>
            <a:ext cx="1397727" cy="261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2" name="Picture 11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63939"/>
            <a:ext cx="612648" cy="163373"/>
          </a:xfrm>
          <a:prstGeom prst="rect">
            <a:avLst/>
          </a:prstGeom>
        </p:spPr>
      </p:pic>
      <p:pic>
        <p:nvPicPr>
          <p:cNvPr id="11" name="Picture 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495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76071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718</Words>
  <Application>Microsoft Office PowerPoint</Application>
  <PresentationFormat>On-screen Show (4:3)</PresentationFormat>
  <Paragraphs>103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Verdana</vt:lpstr>
      <vt:lpstr>Wingdings</vt:lpstr>
      <vt:lpstr>NJ Template 06</vt:lpstr>
      <vt:lpstr>State Income Tax Refund &amp; Alimony</vt:lpstr>
      <vt:lpstr>NJ Income Tax Refund May Be Taxable</vt:lpstr>
      <vt:lpstr>NJ Income Tax Refund May Be Taxable</vt:lpstr>
      <vt:lpstr>NJ Income Tax Refund May Be Taxable</vt:lpstr>
      <vt:lpstr>State Tax Refund Worksheet to Determine Taxable Amount of State Income Tax Refund</vt:lpstr>
      <vt:lpstr>State Tax Refund Worksheet - Tips</vt:lpstr>
      <vt:lpstr>State Tax Refund Worksheet - Tips</vt:lpstr>
      <vt:lpstr>TS – Taxable Amount of State Income Tax Refund Federal Section \ Income \ Enter Myself \ State and Local Refunds (1099-G Box 2)</vt:lpstr>
      <vt:lpstr>TS 1040 Line 10 – State Tax Refund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5</cp:revision>
  <cp:lastPrinted>2012-10-15T20:27:10Z</cp:lastPrinted>
  <dcterms:created xsi:type="dcterms:W3CDTF">2014-10-17T16:41:52Z</dcterms:created>
  <dcterms:modified xsi:type="dcterms:W3CDTF">2017-11-15T05:31:45Z</dcterms:modified>
</cp:coreProperties>
</file>